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85" r:id="rId3"/>
    <p:sldId id="286" r:id="rId4"/>
    <p:sldId id="260" r:id="rId5"/>
    <p:sldId id="266" r:id="rId6"/>
    <p:sldId id="28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9" r:id="rId15"/>
    <p:sldId id="307" r:id="rId16"/>
    <p:sldId id="308" r:id="rId17"/>
    <p:sldId id="283" r:id="rId18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73E87"/>
    <a:srgbClr val="80D47A"/>
    <a:srgbClr val="F0E442"/>
    <a:srgbClr val="E9BB49"/>
    <a:srgbClr val="FFF1B0"/>
    <a:srgbClr val="F54949"/>
    <a:srgbClr val="FFF7B7"/>
    <a:srgbClr val="00CC00"/>
    <a:srgbClr val="E7C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2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04B2-B0CE-4C5D-AA55-BBAA92B5551B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482AA-DC2C-4B51-8441-4F5751E84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30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34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40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78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8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35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64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43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88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12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53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53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d.rkn.gov.ru/operators-registry/notificati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d.rkn.gov.ru/cross-border-transmission/form2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d.rkn.gov.ru/incidents/for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99" y="1946340"/>
            <a:ext cx="7402016" cy="1458163"/>
          </a:xfrm>
        </p:spPr>
        <p:txBody>
          <a:bodyPr/>
          <a:lstStyle/>
          <a:p>
            <a:pPr algn="ctr"/>
            <a:br>
              <a:rPr lang="ru-RU" sz="4000" dirty="0">
                <a:solidFill>
                  <a:schemeClr val="tx1"/>
                </a:solidFill>
              </a:rPr>
            </a:br>
            <a:br>
              <a:rPr lang="ru-RU" sz="4000" dirty="0">
                <a:solidFill>
                  <a:schemeClr val="tx1"/>
                </a:solidFill>
              </a:rPr>
            </a:br>
            <a:br>
              <a:rPr lang="ru-RU" sz="4000" dirty="0">
                <a:solidFill>
                  <a:schemeClr val="tx1"/>
                </a:solidFill>
              </a:rPr>
            </a:b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Актуальные вопросы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в сфере обработки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персональных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1727" y="3404503"/>
            <a:ext cx="6461760" cy="8001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Роскомнадзора по Томской области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585" y="0"/>
            <a:ext cx="2634045" cy="115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73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5650"/>
            <a:ext cx="8136904" cy="50109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Требования к оценке вреда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234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666746"/>
            <a:ext cx="7609656" cy="3353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указанного вреда осуществляется ответственным за организацию обработки персональных данных либо комиссией, образуемой оператором.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целей оценки оператор определяет одну из степеней вреда, который может быть причинен субъекту персональных данных - высокую, среднюю или низкую. Документом определены случаи установления конкретной степени вреда в зависимости от допущенных нарушений.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Предусмотрено, что результаты оценки вреда оформляются актом оценки вреда.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п.5 ч. 1 ст. 18.1 152-ФЗ, приказ Роскомнадзора от 27.10.2022 № 178 «Об утверждении требований к оценке вреда»)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7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5650"/>
            <a:ext cx="8136904" cy="50109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Требования к подтверждению уничтожения ПД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234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666746"/>
            <a:ext cx="7609656" cy="3353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обработке ПД без использования средств автоматизации уничтожение ПД подтверждается соответствующим актом. 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обработки ПОД с использованием средств автоматизации к акту об уничтожении ПД добавляется выгрузка из журнала регистрации событий в информационной системе ПД.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содержанию акта об уничтожении ПД и выгрузки из журналов установлены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3-6 Приказа № 179.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Роскомнадзора 28.10.2022 № 179 «Об утверждении Требований к подтверждению уничтожения персональных данных»)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08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7658"/>
            <a:ext cx="8219256" cy="50109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Срок представления информации по запросу Роскомнадзора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234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2211710"/>
            <a:ext cx="7609656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запрос Роскомнадзора Оператор обязан представить необходимую информацию в течение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рабочих дней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получения такого запроса.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Указанный срок может быть продлен,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более чем на 5 рабочих дней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направления оператором в адрес Роскомнадзора мотивированного уведомления с указанием причин продления срока предоставления запрашиваемой информации.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4 ст. 20 152-ФЗ)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2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8219256" cy="50109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Уведомление Роскомнадзора об обработке ПД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234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39552" y="1693386"/>
            <a:ext cx="760965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15875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Роскомнадзора от 28.10.2022 №180 «Об утверждении форм уведомлений о намерении осуществлять обработку персональных данных, об изменении сведений, содержащихся в уведомлении о намерении осуществлять обработку персональных данных, о прекращении обработки персональных данных», утверждены новые формы: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 намерении осуществлять обработку ПД;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об изменении сведений, содержащихся в Уведомлении о намерении осуществлять обработку ПД;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 прекращении обработки ПД.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22 152-ФЗ)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82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055" y="1131590"/>
            <a:ext cx="8219256" cy="50109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Уведомление Роскомнадзора об обработке ПД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234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7544" y="1419622"/>
            <a:ext cx="760965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изменения сведений, указанных в Уведомлении, необходимо уведомить Роскомнадзор об этом не позднее 15-го числа месяца, следующего за месяцем, в котором возникли такие изменения.</a:t>
            </a:r>
            <a:endParaRPr lang="ru-RU" sz="1800" dirty="0"/>
          </a:p>
          <a:p>
            <a:pPr algn="just"/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В случае прекращения обработки ПД – уведомить об этом Роскомнадзор в течение 10 рабочих дней с даты прекращения обработки персональных данных. </a:t>
            </a:r>
          </a:p>
          <a:p>
            <a:pPr marL="114300" indent="0" algn="just">
              <a:buNone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(ч.7 ст. 22 152-ФЗ)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1560" y="4078846"/>
            <a:ext cx="7465640" cy="1064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/>
                <a:ea typeface="Times New Roman"/>
              </a:rPr>
              <a:t>Электронные формы Уведомлений размещены на сайте </a:t>
            </a:r>
            <a:r>
              <a:rPr lang="en-US" sz="1800" dirty="0">
                <a:latin typeface="Times New Roman"/>
                <a:ea typeface="Times New Roman"/>
                <a:hlinkClick r:id="rId3"/>
              </a:rPr>
              <a:t>https://pd.rkn.gov.ru/operators-registry/notification/</a:t>
            </a:r>
            <a:r>
              <a:rPr lang="ru-RU" sz="1800" dirty="0">
                <a:latin typeface="Times New Roman"/>
                <a:ea typeface="Times New Roman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32387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643" y="1275606"/>
            <a:ext cx="8219256" cy="50109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нарушения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5643" y="195486"/>
            <a:ext cx="76200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Результаты проведения мероприятий без взаимодействия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25797" y="1851670"/>
            <a:ext cx="7879129" cy="4032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Отсутствие согласия на обработку ПД рядом с онлайн-формами сбора.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Отсутствие информации о сборе ПД с помощью метрических программ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Яндекс.Метрика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top.mail.ru, Google Analytics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и согласие на их обработку.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Несоответствие документа, определяющего политику оператора в отношении обработки персональных данных, требованиям п.2 ч.1 ст.18.1 Федерального закона № 152-ФЗ.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Несоответствие информации, указанной в Реестре операторов, фактической деятельности.  Не уведомление Роскомнадзора об изменениях сведений, указанных в ч.3 ст .22 Федерального закона № 152-ФЗ.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59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115" y="1685720"/>
            <a:ext cx="8219256" cy="501097"/>
          </a:xfrm>
        </p:spPr>
        <p:txBody>
          <a:bodyPr>
            <a:noAutofit/>
          </a:bodyPr>
          <a:lstStyle/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8053" y="261856"/>
            <a:ext cx="76200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Рекомендации по устранению нарушений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7886" y="690481"/>
            <a:ext cx="7609656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функционал получения согласия на обработку ПД рядом с онлайн-формами сбора (например, в виде соответствующей отметки в чек-боксе, расположенном непосредственно рядом с формой сбора) и возможность ознакомиться с условиями обработки ПД.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посетителей сайта об использовании метрических программ (например, в виде всплывающего окна на главной странице сайта). Не рекомендуется использовать метрическую программу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Analytics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документ, определяющей политику оператора в отношении обработки персональных данных, в соответствие с требованиями п.2 ч.1 ст. 18.1 Федерального закона № 152-ФЗ.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уведомлять Роскомнадзор об изменении сведений, указанных в ч.3 ст .22 Федерального закона № 152-ФЗ.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49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85696"/>
            <a:ext cx="7560840" cy="648072"/>
          </a:xfrm>
        </p:spPr>
        <p:txBody>
          <a:bodyPr/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599642"/>
            <a:ext cx="7465640" cy="135015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492"/>
            <a:ext cx="3213100" cy="120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653648"/>
            <a:ext cx="7488832" cy="2862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  <a:p>
            <a:pPr algn="ctr"/>
            <a:r>
              <a:rPr lang="ru-RU" sz="1600" b="1" dirty="0"/>
              <a:t>Начальник  отдела по защите прав субъектов персональных данных</a:t>
            </a:r>
          </a:p>
          <a:p>
            <a:pPr algn="ctr"/>
            <a:r>
              <a:rPr lang="ru-RU" sz="1600" b="1" dirty="0"/>
              <a:t>Управления Роскомнадзора по Томской области</a:t>
            </a:r>
          </a:p>
          <a:p>
            <a:pPr algn="ctr"/>
            <a:r>
              <a:rPr lang="ru-RU" sz="1600" b="1" dirty="0" err="1"/>
              <a:t>Марарь</a:t>
            </a:r>
            <a:r>
              <a:rPr lang="ru-RU" sz="1600" b="1" dirty="0"/>
              <a:t> Ирина Владимировна, тел. +7(3822)609004</a:t>
            </a:r>
            <a:br>
              <a:rPr lang="ru-RU" sz="1600" b="1" dirty="0"/>
            </a:br>
            <a:br>
              <a:rPr lang="ru-RU" sz="1600" b="1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249492"/>
            <a:ext cx="3024336" cy="1404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945" y="218835"/>
            <a:ext cx="2634045" cy="115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2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Персональные данные (ПД)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1771" y="1368877"/>
            <a:ext cx="2749415" cy="3312368"/>
          </a:xfrm>
          <a:prstGeom prst="rect">
            <a:avLst/>
          </a:prstGeom>
          <a:solidFill>
            <a:srgbClr val="80D47A">
              <a:alpha val="80784"/>
            </a:srgbClr>
          </a:solidFill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Фамилия, имя, отчество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 Дата рождения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Место рождения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Место жительства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Паспортные данные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СНИЛС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2705" y="1368877"/>
            <a:ext cx="2749415" cy="3312368"/>
          </a:xfrm>
          <a:prstGeom prst="rect">
            <a:avLst/>
          </a:prstGeom>
          <a:solidFill>
            <a:srgbClr val="F0E442">
              <a:alpha val="80392"/>
            </a:srgbClr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latin typeface="+mj-l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latin typeface="+mj-l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Расовая или национальная принадлежность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Политические взгляды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Религиозные или философские убеждения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Состояние здоровья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3639" y="1368877"/>
            <a:ext cx="2749415" cy="3312368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Отпечаток пальца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Рисунок радужной  оболочки глаза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 Код ДНК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+mj-lt"/>
              </a:rPr>
              <a:t> Слепок голоса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5835702" y="1491630"/>
            <a:ext cx="250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+mj-lt"/>
              </a:rPr>
              <a:t>Биометрические ПД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3210771" y="1491630"/>
            <a:ext cx="2133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+mj-lt"/>
              </a:rPr>
              <a:t>Специальные ПД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800140" y="1491630"/>
            <a:ext cx="138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+mj-lt"/>
              </a:rPr>
              <a:t>Общие ПД</a:t>
            </a:r>
          </a:p>
        </p:txBody>
      </p:sp>
    </p:spTree>
    <p:extLst>
      <p:ext uri="{BB962C8B-B14F-4D97-AF65-F5344CB8AC3E}">
        <p14:creationId xmlns:p14="http://schemas.microsoft.com/office/powerpoint/2010/main" val="200544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Обработка персональных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7931224" cy="987558"/>
          </a:xfrm>
        </p:spPr>
        <p:txBody>
          <a:bodyPr>
            <a:normAutofit fontScale="55000" lnSpcReduction="20000"/>
          </a:bodyPr>
          <a:lstStyle/>
          <a:p>
            <a:pPr marL="114300" indent="0" algn="just">
              <a:buNone/>
            </a:pPr>
            <a:r>
              <a:rPr lang="ru-RU" sz="3300" dirty="0"/>
              <a:t> – </a:t>
            </a:r>
            <a:r>
              <a:rPr lang="ru-RU" sz="3300" dirty="0">
                <a:latin typeface="Times New Roman"/>
              </a:rPr>
              <a:t>любое действие (операция) или совокупность действий (операций), совершаемых с использованием средств автоматизации или без использования таких средств с персональными данными, включая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076795"/>
            <a:ext cx="3970784" cy="2448272"/>
          </a:xfrm>
        </p:spPr>
        <p:txBody>
          <a:bodyPr>
            <a:normAutofit fontScale="55000" lnSpcReduction="20000"/>
          </a:bodyPr>
          <a:lstStyle/>
          <a:p>
            <a:pPr lvl="1" algn="just"/>
            <a:r>
              <a:rPr lang="ru-RU" sz="3300" i="1" dirty="0">
                <a:latin typeface="Times New Roman"/>
              </a:rPr>
              <a:t>извлечение, </a:t>
            </a:r>
          </a:p>
          <a:p>
            <a:pPr lvl="1" algn="just"/>
            <a:r>
              <a:rPr lang="ru-RU" sz="3300" i="1" dirty="0">
                <a:latin typeface="Times New Roman"/>
              </a:rPr>
              <a:t>использование, </a:t>
            </a:r>
          </a:p>
          <a:p>
            <a:pPr lvl="1" algn="just"/>
            <a:r>
              <a:rPr lang="ru-RU" sz="3300" i="1" dirty="0">
                <a:latin typeface="Times New Roman"/>
              </a:rPr>
              <a:t>передачу (распространение, предоставление, доступ), </a:t>
            </a:r>
          </a:p>
          <a:p>
            <a:pPr lvl="1" algn="just"/>
            <a:r>
              <a:rPr lang="ru-RU" sz="3300" i="1" dirty="0">
                <a:latin typeface="Times New Roman"/>
              </a:rPr>
              <a:t>обезличивание, </a:t>
            </a:r>
          </a:p>
          <a:p>
            <a:pPr lvl="1" algn="just"/>
            <a:r>
              <a:rPr lang="ru-RU" sz="3300" i="1" dirty="0">
                <a:latin typeface="Times New Roman"/>
              </a:rPr>
              <a:t>блокирование, </a:t>
            </a:r>
          </a:p>
          <a:p>
            <a:pPr lvl="1" algn="just"/>
            <a:r>
              <a:rPr lang="ru-RU" sz="3300" i="1" dirty="0">
                <a:latin typeface="Times New Roman"/>
              </a:rPr>
              <a:t>удаление, </a:t>
            </a:r>
          </a:p>
          <a:p>
            <a:pPr lvl="1" algn="just"/>
            <a:r>
              <a:rPr lang="ru-RU" sz="3300" i="1" dirty="0">
                <a:latin typeface="Times New Roman"/>
              </a:rPr>
              <a:t>уничтожение персональных данных.</a:t>
            </a:r>
          </a:p>
          <a:p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57200" y="2066138"/>
            <a:ext cx="3168352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ru-RU" sz="2900" i="1" dirty="0">
                <a:latin typeface="Times New Roman"/>
              </a:rPr>
              <a:t>сбор, </a:t>
            </a:r>
          </a:p>
          <a:p>
            <a:pPr lvl="1" algn="just"/>
            <a:r>
              <a:rPr lang="ru-RU" sz="2900" i="1" dirty="0">
                <a:latin typeface="Times New Roman"/>
              </a:rPr>
              <a:t>запись, </a:t>
            </a:r>
          </a:p>
          <a:p>
            <a:pPr lvl="1" algn="just"/>
            <a:r>
              <a:rPr lang="ru-RU" sz="2900" i="1" dirty="0">
                <a:latin typeface="Times New Roman"/>
              </a:rPr>
              <a:t>систематизацию, </a:t>
            </a:r>
          </a:p>
          <a:p>
            <a:pPr lvl="1" algn="just"/>
            <a:r>
              <a:rPr lang="ru-RU" sz="2900" i="1" dirty="0">
                <a:latin typeface="Times New Roman"/>
              </a:rPr>
              <a:t>накопление, </a:t>
            </a:r>
          </a:p>
          <a:p>
            <a:pPr lvl="1" algn="just"/>
            <a:r>
              <a:rPr lang="ru-RU" sz="2900" i="1" dirty="0">
                <a:latin typeface="Times New Roman"/>
              </a:rPr>
              <a:t>хранение, </a:t>
            </a:r>
          </a:p>
          <a:p>
            <a:pPr lvl="1" algn="just"/>
            <a:r>
              <a:rPr lang="ru-RU" sz="2900" i="1" dirty="0">
                <a:latin typeface="Times New Roman"/>
              </a:rPr>
              <a:t>уточнение (обновление, изменение),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33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Кто такой оператор </a:t>
            </a:r>
            <a:r>
              <a:rPr lang="ru-RU" sz="3200" dirty="0" err="1">
                <a:solidFill>
                  <a:schemeClr val="tx1"/>
                </a:solidFill>
              </a:rPr>
              <a:t>ПД</a:t>
            </a:r>
            <a:r>
              <a:rPr lang="ru-RU" sz="3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80187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/>
              <a:t>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персональных данных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государственный орган, муниципальный орган, юридическое или физическое лицо, самостоятельно или совместно с другими лицами организующие и (или) осуществляющие обработку персональных данных.</a:t>
            </a:r>
          </a:p>
          <a:p>
            <a:pPr marL="11430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63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7620000" cy="85725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622"/>
            <a:ext cx="7620000" cy="360045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НПА государственными органами и местного самоуправления</a:t>
            </a:r>
          </a:p>
          <a:p>
            <a:pPr marL="114300" indent="0" algn="just">
              <a:buNone/>
            </a:pPr>
            <a:endParaRPr lang="ru-RU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акты, регулирующие отношения, связанные с осуществлением трансграничной передачи персональных данных, обработкой специальных категорий ПД, биометрических ПД, персональных данных несовершеннолетних, предоставлением, распространением персональных данных, полученных в результате обезличивания, подлежат обязательному согласованию с Роскомнадзором.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3.1 ст. 4 152-ФЗ) </a:t>
            </a:r>
          </a:p>
        </p:txBody>
      </p:sp>
    </p:spTree>
    <p:extLst>
      <p:ext uri="{BB962C8B-B14F-4D97-AF65-F5344CB8AC3E}">
        <p14:creationId xmlns:p14="http://schemas.microsoft.com/office/powerpoint/2010/main" val="259993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02319"/>
            <a:ext cx="7609656" cy="59336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Согласие на обработку персональных данных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95486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995686"/>
            <a:ext cx="7609656" cy="593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конкретным, предметным, информированным, сознательным и однозначным.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1 ст. 9 152-ФЗ) </a:t>
            </a:r>
          </a:p>
          <a:p>
            <a:pPr marL="11430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2710741"/>
            <a:ext cx="7609656" cy="593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Согласие на распространение персональных данных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3304108"/>
            <a:ext cx="7609656" cy="1717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статьи 10.1 не применяются в случае обработки персональных данных в целях выполнения возложенных законодательством Российской Федерации на государственные органы, муниципальные органы, а также на подведомственные таким органам организации функций, полномочий и обязанностей.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(ч. 15 ст. 10.1 152-ФЗ) </a:t>
            </a:r>
          </a:p>
          <a:p>
            <a:pPr marL="11430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0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816" y="1320058"/>
            <a:ext cx="8136904" cy="77932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Уведомление о намерении осуществлять трансграничную передачу ПД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95486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7544" y="2366704"/>
            <a:ext cx="7609656" cy="1388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до начала осуществления деятельности по трансграничной передаче персональных данных обязан уведомить Роскомнадзор о своем намерении осуществлять трансграничную передачу персональных данных. 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3 ст. 12 152-ФЗ)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67544" y="3990636"/>
            <a:ext cx="7609656" cy="68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Порядок уведомления размещен на сайте Роскомнадзора: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hlinkClick r:id="rId3"/>
              </a:rPr>
              <a:t>https://pd.rkn.gov.ru/cross-border-transmission/form2/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3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741" y="1203598"/>
            <a:ext cx="8136904" cy="77932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Инциденты (утечки ПД)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95486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1741" y="1593259"/>
            <a:ext cx="7609656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установления факта неправомерной или случайной передачи (предоставления, распространения, доступа) персональных данных, повлекшей нарушение прав субъектов персональных данных, оператор обязан с момента выявления такого инцидента оператором, уполномоченным органом по защите прав субъектов персональных данных или иным заинтересованным лицом уведомить Роскомнадзор: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течение 24 часов о факте Инцидента (утечки ПД).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 течение 72 часов о результатах внутреннего расследования.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3.1 ст. 21 152-ФЗ)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39361" y="4428050"/>
            <a:ext cx="7609656" cy="68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Уведомления об утечки ПД размещены на сайте Роскомнадзора: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hlinkClick r:id="rId3"/>
              </a:rPr>
              <a:t>https://pd.rkn.gov.ru/incidents/form/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59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78565"/>
            <a:ext cx="8136904" cy="77932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Требования к содержанию документа, определяющего политику оператора в отношении обработки ПД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234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</a:rPr>
              <a:t>Изменения, вступившие в силу с 1 марта 2023г. в области обработки ПД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2211710"/>
            <a:ext cx="7609656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должен определять для каждой цели обработки ПД</a:t>
            </a:r>
          </a:p>
          <a:p>
            <a:pPr marL="400050" lvl="1" indent="-285750" algn="just">
              <a:buClr>
                <a:schemeClr val="accent1"/>
              </a:buCl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и перечень обрабатываемых персональных данных,</a:t>
            </a:r>
          </a:p>
          <a:p>
            <a:pPr marL="400050" lvl="1" indent="-285750" algn="just">
              <a:buClr>
                <a:schemeClr val="accent1"/>
              </a:buCl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субъектов, персональные данные которых обрабатываются,</a:t>
            </a:r>
          </a:p>
          <a:p>
            <a:pPr marL="400050" lvl="1" indent="-285750" algn="just">
              <a:buClr>
                <a:schemeClr val="accent1"/>
              </a:buCl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способы, сроки их обработки и хранения, </a:t>
            </a:r>
          </a:p>
          <a:p>
            <a:pPr marL="400050" lvl="1" indent="-285750" algn="just">
              <a:buClr>
                <a:schemeClr val="accent1"/>
              </a:buCl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уничтожения персональных данных при достижении целей их обработки или при наступлении иных законных оснований.</a:t>
            </a:r>
          </a:p>
          <a:p>
            <a:pPr marL="114300" lvl="1" indent="0" algn="just">
              <a:buClr>
                <a:schemeClr val="accent1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п.2 ч. 1 ст. 18.1 152-ФЗ)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02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7155</TotalTime>
  <Words>1372</Words>
  <Application>Microsoft Office PowerPoint</Application>
  <PresentationFormat>Экран (16:9)</PresentationFormat>
  <Paragraphs>143</Paragraphs>
  <Slides>17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Cambria</vt:lpstr>
      <vt:lpstr>Times New Roman</vt:lpstr>
      <vt:lpstr>Соседство</vt:lpstr>
      <vt:lpstr>    Актуальные вопросы  в сфере обработки  персональных данных</vt:lpstr>
      <vt:lpstr>Персональные данные (ПД)</vt:lpstr>
      <vt:lpstr>Обработка персональных данных</vt:lpstr>
      <vt:lpstr>Кто такой оператор ПД?</vt:lpstr>
      <vt:lpstr>Изменения, вступившие в силу с 1 марта 2023г. в области обработки ПД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Обязанности юридических лиц, как Операторов ПД</dc:title>
  <dc:creator>Роскомнадзор. Томск. Солдатенко А.Ю.</dc:creator>
  <cp:lastModifiedBy>Артюшкина Анастасия Максимовна</cp:lastModifiedBy>
  <cp:revision>163</cp:revision>
  <cp:lastPrinted>2022-07-05T03:34:58Z</cp:lastPrinted>
  <dcterms:created xsi:type="dcterms:W3CDTF">2017-06-14T08:33:26Z</dcterms:created>
  <dcterms:modified xsi:type="dcterms:W3CDTF">2023-10-26T07:32:21Z</dcterms:modified>
</cp:coreProperties>
</file>