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9"/>
  </p:notesMasterIdLst>
  <p:sldIdLst>
    <p:sldId id="256" r:id="rId2"/>
    <p:sldId id="285" r:id="rId3"/>
    <p:sldId id="286" r:id="rId4"/>
    <p:sldId id="260" r:id="rId5"/>
    <p:sldId id="266" r:id="rId6"/>
    <p:sldId id="289" r:id="rId7"/>
    <p:sldId id="300" r:id="rId8"/>
    <p:sldId id="301" r:id="rId9"/>
    <p:sldId id="302" r:id="rId10"/>
    <p:sldId id="303" r:id="rId11"/>
    <p:sldId id="304" r:id="rId12"/>
    <p:sldId id="305" r:id="rId13"/>
    <p:sldId id="306" r:id="rId14"/>
    <p:sldId id="309" r:id="rId15"/>
    <p:sldId id="307" r:id="rId16"/>
    <p:sldId id="308" r:id="rId17"/>
    <p:sldId id="283" r:id="rId18"/>
  </p:sldIdLst>
  <p:sldSz cx="9144000" cy="5143500" type="screen16x9"/>
  <p:notesSz cx="6858000" cy="99472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orient="horz" pos="16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7C80"/>
    <a:srgbClr val="073E87"/>
    <a:srgbClr val="80D47A"/>
    <a:srgbClr val="F0E442"/>
    <a:srgbClr val="E9BB49"/>
    <a:srgbClr val="FFF1B0"/>
    <a:srgbClr val="F54949"/>
    <a:srgbClr val="FFF7B7"/>
    <a:srgbClr val="00CC00"/>
    <a:srgbClr val="E7C07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43" d="100"/>
          <a:sy n="143" d="100"/>
        </p:scale>
        <p:origin x="684" y="126"/>
      </p:cViewPr>
      <p:guideLst>
        <p:guide orient="horz" pos="2160"/>
        <p:guide pos="2880"/>
        <p:guide orient="horz" pos="16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3B04B2-B0CE-4C5D-AA55-BBAA92B5551B}" type="datetimeFigureOut">
              <a:rPr lang="ru-RU" smtClean="0"/>
              <a:t>26.10.2023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" y="746125"/>
            <a:ext cx="6629400" cy="3730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724956"/>
            <a:ext cx="5486400" cy="447627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8185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9448185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F482AA-DC2C-4B51-8441-4F5751E847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13040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4300" y="746125"/>
            <a:ext cx="6629400" cy="373062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F482AA-DC2C-4B51-8441-4F5751E847AD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743474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4300" y="746125"/>
            <a:ext cx="6629400" cy="373062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F482AA-DC2C-4B51-8441-4F5751E847AD}" type="slidenum">
              <a:rPr lang="ru-RU" smtClean="0"/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474025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4300" y="746125"/>
            <a:ext cx="6629400" cy="373062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F482AA-DC2C-4B51-8441-4F5751E847AD}" type="slidenum">
              <a:rPr lang="ru-RU" smtClean="0"/>
              <a:t>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880789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4300" y="746125"/>
            <a:ext cx="6629400" cy="373062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F482AA-DC2C-4B51-8441-4F5751E847AD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69831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4300" y="746125"/>
            <a:ext cx="6629400" cy="373062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F482AA-DC2C-4B51-8441-4F5751E847AD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833541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4300" y="746125"/>
            <a:ext cx="6629400" cy="373062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F482AA-DC2C-4B51-8441-4F5751E847AD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764924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4300" y="746125"/>
            <a:ext cx="6629400" cy="373062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F482AA-DC2C-4B51-8441-4F5751E847AD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243400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4300" y="746125"/>
            <a:ext cx="6629400" cy="373062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F482AA-DC2C-4B51-8441-4F5751E847AD}" type="slidenum">
              <a:rPr lang="ru-RU" smtClean="0"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848806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4300" y="746125"/>
            <a:ext cx="6629400" cy="373062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F482AA-DC2C-4B51-8441-4F5751E847AD}" type="slidenum">
              <a:rPr lang="ru-RU" smtClean="0"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51230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4300" y="746125"/>
            <a:ext cx="6629400" cy="373062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F482AA-DC2C-4B51-8441-4F5751E847AD}" type="slidenum">
              <a:rPr lang="ru-RU" smtClean="0"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595396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4300" y="746125"/>
            <a:ext cx="6629400" cy="373062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F482AA-DC2C-4B51-8441-4F5751E847AD}" type="slidenum">
              <a:rPr lang="ru-RU" smtClean="0"/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59539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428751"/>
            <a:ext cx="7543800" cy="1945481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429000"/>
            <a:ext cx="6461760" cy="8001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26.10.2023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26.10.2023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1752600" cy="4388644"/>
          </a:xfrm>
        </p:spPr>
        <p:txBody>
          <a:bodyPr vert="eaVert" anchor="b" anchorCtr="0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26.10.2023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26.10.2023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4" y="4114800"/>
            <a:ext cx="7659687" cy="8763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4" y="2889647"/>
            <a:ext cx="6135687" cy="1225154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26.10.2023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52144"/>
            <a:ext cx="3657600" cy="34427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152144"/>
            <a:ext cx="3657600" cy="34427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26.10.2023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3657600" cy="47982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3657600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151335"/>
            <a:ext cx="3657600" cy="47982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1631156"/>
            <a:ext cx="3657600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26.10.2023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26.10.2023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26.10.2023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4121658"/>
            <a:ext cx="7772400" cy="44577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800" y="4572000"/>
            <a:ext cx="7772401" cy="4572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26.10.2023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285750"/>
            <a:ext cx="7772400" cy="370713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4121458"/>
            <a:ext cx="7772400" cy="445970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4572000"/>
            <a:ext cx="7772400" cy="459486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26.10.2023</a:t>
            </a:fld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76200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7620000" cy="36004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51435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4114800"/>
            <a:ext cx="685800" cy="5143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4236720"/>
            <a:ext cx="548640" cy="29718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882821" y="2990850"/>
            <a:ext cx="177546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856152" y="1188720"/>
            <a:ext cx="18287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26.10.2023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pd.rkn.gov.ru/operators-registry/notification/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pd.rkn.gov.ru/cross-border-transmission/form2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pd.rkn.gov.ru/incidents/form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71599" y="1946340"/>
            <a:ext cx="7402016" cy="1458163"/>
          </a:xfrm>
        </p:spPr>
        <p:txBody>
          <a:bodyPr/>
          <a:lstStyle/>
          <a:p>
            <a:pPr algn="ctr"/>
            <a:br>
              <a:rPr lang="ru-RU" sz="4000" dirty="0">
                <a:solidFill>
                  <a:schemeClr val="tx1"/>
                </a:solidFill>
              </a:rPr>
            </a:br>
            <a:br>
              <a:rPr lang="ru-RU" sz="4000" dirty="0">
                <a:solidFill>
                  <a:schemeClr val="tx1"/>
                </a:solidFill>
              </a:rPr>
            </a:br>
            <a:br>
              <a:rPr lang="ru-RU" sz="4000" dirty="0">
                <a:solidFill>
                  <a:schemeClr val="tx1"/>
                </a:solidFill>
              </a:rPr>
            </a:br>
            <a:br>
              <a:rPr lang="ru-RU" sz="4000" dirty="0">
                <a:solidFill>
                  <a:schemeClr val="tx1"/>
                </a:solidFill>
              </a:rPr>
            </a:br>
            <a:r>
              <a:rPr lang="ru-RU" sz="4000" dirty="0">
                <a:solidFill>
                  <a:schemeClr val="tx1"/>
                </a:solidFill>
              </a:rPr>
              <a:t>Актуальные вопросы </a:t>
            </a:r>
            <a:br>
              <a:rPr lang="ru-RU" sz="4000" dirty="0">
                <a:solidFill>
                  <a:schemeClr val="tx1"/>
                </a:solidFill>
              </a:rPr>
            </a:br>
            <a:r>
              <a:rPr lang="ru-RU" sz="4000" dirty="0">
                <a:solidFill>
                  <a:schemeClr val="tx1"/>
                </a:solidFill>
              </a:rPr>
              <a:t>в сфере обработки </a:t>
            </a:r>
            <a:br>
              <a:rPr lang="ru-RU" sz="4000" dirty="0">
                <a:solidFill>
                  <a:schemeClr val="tx1"/>
                </a:solidFill>
              </a:rPr>
            </a:br>
            <a:r>
              <a:rPr lang="ru-RU" sz="4000" dirty="0">
                <a:solidFill>
                  <a:schemeClr val="tx1"/>
                </a:solidFill>
              </a:rPr>
              <a:t>персональных данных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41727" y="3404503"/>
            <a:ext cx="6461760" cy="800100"/>
          </a:xfrm>
        </p:spPr>
        <p:txBody>
          <a:bodyPr>
            <a:normAutofit fontScale="77500" lnSpcReduction="20000"/>
          </a:bodyPr>
          <a:lstStyle/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Управление Роскомнадзора по Томской области</a:t>
            </a:r>
          </a:p>
          <a:p>
            <a:pPr algn="ctr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2023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5585" y="0"/>
            <a:ext cx="2634045" cy="11502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96731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65650"/>
            <a:ext cx="8136904" cy="501097"/>
          </a:xfrm>
        </p:spPr>
        <p:txBody>
          <a:bodyPr>
            <a:noAutofit/>
          </a:bodyPr>
          <a:lstStyle/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Требования к оценке вреда</a:t>
            </a:r>
            <a:endParaRPr lang="ru-RU" sz="1300" dirty="0">
              <a:latin typeface="Times New Roman" pitchFamily="18" charset="0"/>
              <a:cs typeface="Times New Roman" pitchFamily="18" charset="0"/>
            </a:endParaRPr>
          </a:p>
          <a:p>
            <a:endParaRPr lang="ru-RU" sz="1300" dirty="0">
              <a:latin typeface="Times New Roman" pitchFamily="18" charset="0"/>
              <a:cs typeface="Times New Roman" pitchFamily="18" charset="0"/>
            </a:endParaRPr>
          </a:p>
          <a:p>
            <a:endParaRPr lang="ru-RU" sz="13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457200" y="123478"/>
            <a:ext cx="76200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600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 sz="3200" dirty="0">
                <a:solidFill>
                  <a:schemeClr val="tx1"/>
                </a:solidFill>
              </a:rPr>
              <a:t>Изменения, вступившие в силу с 1 марта 2023г. в области обработки ПД</a:t>
            </a:r>
          </a:p>
        </p:txBody>
      </p:sp>
      <p:sp>
        <p:nvSpPr>
          <p:cNvPr id="6" name="Объект 2"/>
          <p:cNvSpPr txBox="1">
            <a:spLocks/>
          </p:cNvSpPr>
          <p:nvPr/>
        </p:nvSpPr>
        <p:spPr>
          <a:xfrm>
            <a:off x="457200" y="1666746"/>
            <a:ext cx="7609656" cy="335327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5840" indent="-22860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0160" indent="-22860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14300" lvl="1" indent="0" algn="just">
              <a:buClr>
                <a:schemeClr val="accent1"/>
              </a:buClr>
              <a:buNone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Оценка указанного вреда осуществляется ответственным за организацию обработки персональных данных либо комиссией, образуемой оператором.</a:t>
            </a:r>
          </a:p>
          <a:p>
            <a:pPr marL="114300" lvl="1" indent="0" algn="just">
              <a:buClr>
                <a:schemeClr val="accent1"/>
              </a:buClr>
              <a:buNone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целей оценки оператор определяет одну из степеней вреда, который может быть причинен субъекту персональных данных - высокую, среднюю или низкую. Документом определены случаи установления конкретной степени вреда в зависимости от допущенных нарушений.</a:t>
            </a:r>
          </a:p>
          <a:p>
            <a:pPr marL="114300" lvl="1" indent="0" algn="just">
              <a:buClr>
                <a:schemeClr val="accent1"/>
              </a:buClr>
              <a:buNone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Предусмотрено, что результаты оценки вреда оформляются актом оценки вреда.</a:t>
            </a:r>
          </a:p>
          <a:p>
            <a:pPr marL="114300" lvl="1" indent="0" algn="just">
              <a:buClr>
                <a:schemeClr val="accent1"/>
              </a:buClr>
              <a:buNone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 п.5 ч. 1 ст. 18.1 152-ФЗ, приказ Роскомнадзора от 27.10.2022 № 178 «Об утверждении требований к оценке вреда»)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endParaRPr lang="ru-RU" sz="1300" dirty="0">
              <a:latin typeface="Times New Roman" pitchFamily="18" charset="0"/>
              <a:cs typeface="Times New Roman" pitchFamily="18" charset="0"/>
            </a:endParaRPr>
          </a:p>
          <a:p>
            <a:endParaRPr lang="ru-RU" sz="13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67715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65650"/>
            <a:ext cx="8136904" cy="501097"/>
          </a:xfrm>
        </p:spPr>
        <p:txBody>
          <a:bodyPr>
            <a:noAutofit/>
          </a:bodyPr>
          <a:lstStyle/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Требования к подтверждению уничтожения ПД</a:t>
            </a:r>
            <a:endParaRPr lang="ru-RU" sz="1300" dirty="0">
              <a:latin typeface="Times New Roman" pitchFamily="18" charset="0"/>
              <a:cs typeface="Times New Roman" pitchFamily="18" charset="0"/>
            </a:endParaRPr>
          </a:p>
          <a:p>
            <a:endParaRPr lang="ru-RU" sz="1300" dirty="0">
              <a:latin typeface="Times New Roman" pitchFamily="18" charset="0"/>
              <a:cs typeface="Times New Roman" pitchFamily="18" charset="0"/>
            </a:endParaRPr>
          </a:p>
          <a:p>
            <a:endParaRPr lang="ru-RU" sz="13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457200" y="123478"/>
            <a:ext cx="76200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600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 sz="3200" dirty="0">
                <a:solidFill>
                  <a:schemeClr val="tx1"/>
                </a:solidFill>
              </a:rPr>
              <a:t>Изменения, вступившие в силу с 1 марта 2023г. в области обработки ПД</a:t>
            </a:r>
          </a:p>
        </p:txBody>
      </p:sp>
      <p:sp>
        <p:nvSpPr>
          <p:cNvPr id="6" name="Объект 2"/>
          <p:cNvSpPr txBox="1">
            <a:spLocks/>
          </p:cNvSpPr>
          <p:nvPr/>
        </p:nvSpPr>
        <p:spPr>
          <a:xfrm>
            <a:off x="457200" y="1666746"/>
            <a:ext cx="7609656" cy="335327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5840" indent="-22860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0160" indent="-22860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14300" lvl="1" indent="0" algn="just">
              <a:buClr>
                <a:schemeClr val="accent1"/>
              </a:buClr>
              <a:buNone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 обработке ПД без использования средств автоматизации уничтожение ПД подтверждается соответствующим актом. </a:t>
            </a:r>
          </a:p>
          <a:p>
            <a:pPr marL="114300" lvl="1" indent="0" algn="just">
              <a:buClr>
                <a:schemeClr val="accent1"/>
              </a:buClr>
              <a:buNone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случае обработки ПОД с использованием средств автоматизации к акту об уничтожении ПД добавляется выгрузка из журнала регистрации событий в информационной системе ПД.</a:t>
            </a:r>
          </a:p>
          <a:p>
            <a:pPr marL="114300" lvl="1" indent="0" algn="just">
              <a:buClr>
                <a:schemeClr val="accent1"/>
              </a:buClr>
              <a:buNone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Требования к содержанию акта об уничтожении ПД и выгрузки из журналов установлены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п.п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3-6 Приказа № 179.</a:t>
            </a:r>
          </a:p>
          <a:p>
            <a:pPr marL="114300" lvl="1" indent="0" algn="just">
              <a:buClr>
                <a:schemeClr val="accent1"/>
              </a:buClr>
              <a:buNone/>
            </a:pP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" lvl="1" indent="0" algn="just">
              <a:buClr>
                <a:schemeClr val="accent1"/>
              </a:buClr>
              <a:buNone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(приказ Роскомнадзора 28.10.2022 № 179 «Об утверждении Требований к подтверждению уничтожения персональных данных»)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endParaRPr lang="ru-RU" sz="1300" dirty="0">
              <a:latin typeface="Times New Roman" pitchFamily="18" charset="0"/>
              <a:cs typeface="Times New Roman" pitchFamily="18" charset="0"/>
            </a:endParaRPr>
          </a:p>
          <a:p>
            <a:endParaRPr lang="ru-RU" sz="13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68083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237658"/>
            <a:ext cx="8219256" cy="501097"/>
          </a:xfrm>
        </p:spPr>
        <p:txBody>
          <a:bodyPr>
            <a:noAutofit/>
          </a:bodyPr>
          <a:lstStyle/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Срок представления информации по запросу Роскомнадзора</a:t>
            </a:r>
            <a:endParaRPr lang="ru-RU" sz="1300" dirty="0">
              <a:latin typeface="Times New Roman" pitchFamily="18" charset="0"/>
              <a:cs typeface="Times New Roman" pitchFamily="18" charset="0"/>
            </a:endParaRPr>
          </a:p>
          <a:p>
            <a:endParaRPr lang="ru-RU" sz="1300" dirty="0">
              <a:latin typeface="Times New Roman" pitchFamily="18" charset="0"/>
              <a:cs typeface="Times New Roman" pitchFamily="18" charset="0"/>
            </a:endParaRPr>
          </a:p>
          <a:p>
            <a:endParaRPr lang="ru-RU" sz="13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457200" y="123478"/>
            <a:ext cx="76200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600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 sz="3200" dirty="0">
                <a:solidFill>
                  <a:schemeClr val="tx1"/>
                </a:solidFill>
              </a:rPr>
              <a:t>Изменения, вступившие в силу с 1 марта 2023г. в области обработки ПД</a:t>
            </a:r>
          </a:p>
        </p:txBody>
      </p:sp>
      <p:sp>
        <p:nvSpPr>
          <p:cNvPr id="6" name="Объект 2"/>
          <p:cNvSpPr txBox="1">
            <a:spLocks/>
          </p:cNvSpPr>
          <p:nvPr/>
        </p:nvSpPr>
        <p:spPr>
          <a:xfrm>
            <a:off x="457200" y="2211710"/>
            <a:ext cx="7609656" cy="252028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5840" indent="-22860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0160" indent="-22860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запрос Роскомнадзора Оператор обязан представить необходимую информацию в течение </a:t>
            </a: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 рабочих дней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даты получения такого запроса.</a:t>
            </a:r>
          </a:p>
          <a:p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Указанный срок может быть продлен, </a:t>
            </a: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но не более чем на 5 рабочих дней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случае направления оператором в адрес Роскомнадзора мотивированного уведомления с указанием причин продления срока предоставления запрашиваемой информации.</a:t>
            </a:r>
          </a:p>
          <a:p>
            <a:pPr marL="114300" lvl="1" indent="0" algn="just">
              <a:buClr>
                <a:schemeClr val="accent1"/>
              </a:buClr>
              <a:buNone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(ч. 4 ст. 20 152-ФЗ)</a:t>
            </a:r>
            <a:endParaRPr lang="ru-RU" sz="13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882101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31590"/>
            <a:ext cx="8219256" cy="501097"/>
          </a:xfrm>
        </p:spPr>
        <p:txBody>
          <a:bodyPr>
            <a:noAutofit/>
          </a:bodyPr>
          <a:lstStyle/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Уведомление Роскомнадзора об обработке ПД</a:t>
            </a:r>
            <a:endParaRPr lang="ru-RU" sz="1300" dirty="0">
              <a:latin typeface="Times New Roman" pitchFamily="18" charset="0"/>
              <a:cs typeface="Times New Roman" pitchFamily="18" charset="0"/>
            </a:endParaRPr>
          </a:p>
          <a:p>
            <a:endParaRPr lang="ru-RU" sz="1300" dirty="0">
              <a:latin typeface="Times New Roman" pitchFamily="18" charset="0"/>
              <a:cs typeface="Times New Roman" pitchFamily="18" charset="0"/>
            </a:endParaRPr>
          </a:p>
          <a:p>
            <a:endParaRPr lang="ru-RU" sz="13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457200" y="123478"/>
            <a:ext cx="76200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600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 sz="3200" dirty="0">
                <a:solidFill>
                  <a:schemeClr val="tx1"/>
                </a:solidFill>
              </a:rPr>
              <a:t>Изменения, вступившие в силу с 1 марта 2023г. в области обработки ПД</a:t>
            </a:r>
          </a:p>
        </p:txBody>
      </p:sp>
      <p:sp>
        <p:nvSpPr>
          <p:cNvPr id="6" name="Объект 2"/>
          <p:cNvSpPr txBox="1">
            <a:spLocks/>
          </p:cNvSpPr>
          <p:nvPr/>
        </p:nvSpPr>
        <p:spPr>
          <a:xfrm>
            <a:off x="539552" y="1693386"/>
            <a:ext cx="7609656" cy="309634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5840" indent="-22860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0160" indent="-22860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14300" indent="158750">
              <a:buNone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Приказом Роскомнадзора от 28.10.2022 №180 «Об утверждении форм уведомлений о намерении осуществлять обработку персональных данных, об изменении сведений, содержащихся в уведомлении о намерении осуществлять обработку персональных данных, о прекращении обработки персональных данных», утверждены новые формы:</a:t>
            </a:r>
          </a:p>
          <a:p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Уведомления о намерении осуществлять обработку ПД;</a:t>
            </a:r>
          </a:p>
          <a:p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Уведомления об изменении сведений, содержащихся в Уведомлении о намерении осуществлять обработку ПД;</a:t>
            </a:r>
          </a:p>
          <a:p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Уведомления о прекращении обработки ПД.</a:t>
            </a:r>
          </a:p>
          <a:p>
            <a:pPr marL="114300" lvl="1" indent="0" algn="just">
              <a:buClr>
                <a:schemeClr val="accent1"/>
              </a:buClr>
              <a:buNone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(ст. 22 152-ФЗ)</a:t>
            </a:r>
            <a:endParaRPr lang="ru-RU" sz="13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128290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39055" y="1131590"/>
            <a:ext cx="8219256" cy="501097"/>
          </a:xfrm>
        </p:spPr>
        <p:txBody>
          <a:bodyPr>
            <a:noAutofit/>
          </a:bodyPr>
          <a:lstStyle/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Уведомление Роскомнадзора об обработке ПД</a:t>
            </a:r>
            <a:endParaRPr lang="ru-RU" sz="1300" dirty="0">
              <a:latin typeface="Times New Roman" pitchFamily="18" charset="0"/>
              <a:cs typeface="Times New Roman" pitchFamily="18" charset="0"/>
            </a:endParaRPr>
          </a:p>
          <a:p>
            <a:endParaRPr lang="ru-RU" sz="1300" dirty="0">
              <a:latin typeface="Times New Roman" pitchFamily="18" charset="0"/>
              <a:cs typeface="Times New Roman" pitchFamily="18" charset="0"/>
            </a:endParaRPr>
          </a:p>
          <a:p>
            <a:endParaRPr lang="ru-RU" sz="13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457200" y="123478"/>
            <a:ext cx="76200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600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 sz="3200" dirty="0">
                <a:solidFill>
                  <a:schemeClr val="tx1"/>
                </a:solidFill>
              </a:rPr>
              <a:t>Изменения, вступившие в силу с 1 марта 2023г. в области обработки ПД</a:t>
            </a:r>
          </a:p>
        </p:txBody>
      </p:sp>
      <p:sp>
        <p:nvSpPr>
          <p:cNvPr id="6" name="Объект 2"/>
          <p:cNvSpPr txBox="1">
            <a:spLocks/>
          </p:cNvSpPr>
          <p:nvPr/>
        </p:nvSpPr>
        <p:spPr>
          <a:xfrm>
            <a:off x="467544" y="1419622"/>
            <a:ext cx="7609656" cy="23762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5840" indent="-22860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0160" indent="-22860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14300" indent="0">
              <a:buNone/>
            </a:pP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случае изменения сведений, указанных в Уведомлении, необходимо уведомить Роскомнадзор об этом не позднее 15-го числа месяца, следующего за месяцем, в котором возникли такие изменения.</a:t>
            </a:r>
            <a:endParaRPr lang="ru-RU" sz="1800" dirty="0"/>
          </a:p>
          <a:p>
            <a:pPr algn="just"/>
            <a:r>
              <a:rPr lang="ru-RU" sz="1800" dirty="0">
                <a:latin typeface="Times New Roman" pitchFamily="18" charset="0"/>
                <a:ea typeface="Times New Roman"/>
                <a:cs typeface="Times New Roman" pitchFamily="18" charset="0"/>
              </a:rPr>
              <a:t>В случае прекращения обработки ПД – уведомить об этом Роскомнадзор в течение 10 рабочих дней с даты прекращения обработки персональных данных. </a:t>
            </a:r>
          </a:p>
          <a:p>
            <a:pPr marL="114300" indent="0" algn="just">
              <a:buNone/>
            </a:pPr>
            <a:r>
              <a:rPr lang="ru-RU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(ч.7 ст. 22 152-ФЗ)</a:t>
            </a:r>
            <a:endParaRPr lang="ru-RU" sz="13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Объект 2"/>
          <p:cNvSpPr txBox="1">
            <a:spLocks/>
          </p:cNvSpPr>
          <p:nvPr/>
        </p:nvSpPr>
        <p:spPr>
          <a:xfrm>
            <a:off x="611560" y="4078846"/>
            <a:ext cx="7465640" cy="106465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5840" indent="-22860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0160" indent="-22860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14300" lvl="1" indent="0" algn="just">
              <a:buClr>
                <a:schemeClr val="accent1"/>
              </a:buClr>
              <a:buNone/>
            </a:pPr>
            <a:r>
              <a:rPr lang="ru-RU" sz="1800" dirty="0">
                <a:latin typeface="Times New Roman"/>
                <a:ea typeface="Times New Roman"/>
              </a:rPr>
              <a:t>Электронные формы Уведомлений размещены на сайте </a:t>
            </a:r>
            <a:r>
              <a:rPr lang="en-US" sz="1800" dirty="0">
                <a:latin typeface="Times New Roman"/>
                <a:ea typeface="Times New Roman"/>
                <a:hlinkClick r:id="rId3"/>
              </a:rPr>
              <a:t>https://pd.rkn.gov.ru/operators-registry/notification/</a:t>
            </a:r>
            <a:r>
              <a:rPr lang="ru-RU" sz="1800" dirty="0">
                <a:latin typeface="Times New Roman"/>
                <a:ea typeface="Times New Roman"/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103238762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5643" y="1275606"/>
            <a:ext cx="8219256" cy="501097"/>
          </a:xfrm>
        </p:spPr>
        <p:txBody>
          <a:bodyPr>
            <a:noAutofit/>
          </a:bodyPr>
          <a:lstStyle/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Основные нарушения</a:t>
            </a:r>
            <a:endParaRPr lang="ru-RU" sz="1300" dirty="0">
              <a:latin typeface="Times New Roman" pitchFamily="18" charset="0"/>
              <a:cs typeface="Times New Roman" pitchFamily="18" charset="0"/>
            </a:endParaRPr>
          </a:p>
          <a:p>
            <a:endParaRPr lang="ru-RU" sz="1300" dirty="0">
              <a:latin typeface="Times New Roman" pitchFamily="18" charset="0"/>
              <a:cs typeface="Times New Roman" pitchFamily="18" charset="0"/>
            </a:endParaRPr>
          </a:p>
          <a:p>
            <a:endParaRPr lang="ru-RU" sz="13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475643" y="195486"/>
            <a:ext cx="7620000" cy="85725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600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 sz="3200" dirty="0">
                <a:solidFill>
                  <a:schemeClr val="tx1"/>
                </a:solidFill>
              </a:rPr>
              <a:t>Результаты проведения мероприятий без взаимодействия</a:t>
            </a:r>
          </a:p>
        </p:txBody>
      </p:sp>
      <p:sp>
        <p:nvSpPr>
          <p:cNvPr id="6" name="Объект 2"/>
          <p:cNvSpPr txBox="1">
            <a:spLocks/>
          </p:cNvSpPr>
          <p:nvPr/>
        </p:nvSpPr>
        <p:spPr>
          <a:xfrm>
            <a:off x="525797" y="1851670"/>
            <a:ext cx="7879129" cy="403244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5840" indent="-22860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0160" indent="-22860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Отсутствие согласия на обработку ПД рядом с онлайн-формами сбора.</a:t>
            </a:r>
          </a:p>
          <a:p>
            <a:pPr algn="just"/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Отсутствие информации о сборе ПД с помощью метрических программ (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Яндекс.Метрика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top.mail.ru, Google Analytics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) и согласие на их обработку.</a:t>
            </a:r>
          </a:p>
          <a:p>
            <a:pPr algn="just"/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Несоответствие документа, определяющего политику оператора в отношении обработки персональных данных, требованиям п.2 ч.1 ст.18.1 Федерального закона № 152-ФЗ.</a:t>
            </a:r>
          </a:p>
          <a:p>
            <a:pPr algn="just"/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Несоответствие информации, указанной в Реестре операторов, фактической деятельности.  Не уведомление Роскомнадзора об изменениях сведений, указанных в ч.3 ст .22 Федерального закона № 152-ФЗ.</a:t>
            </a:r>
          </a:p>
          <a:p>
            <a:pPr algn="just"/>
            <a:endParaRPr lang="ru-RU" sz="1800" dirty="0">
              <a:latin typeface="Times New Roman" pitchFamily="18" charset="0"/>
              <a:cs typeface="Times New Roman" pitchFamily="18" charset="0"/>
            </a:endParaRPr>
          </a:p>
          <a:p>
            <a:endParaRPr lang="ru-RU" sz="1800" dirty="0">
              <a:latin typeface="Times New Roman" pitchFamily="18" charset="0"/>
              <a:cs typeface="Times New Roman" pitchFamily="18" charset="0"/>
            </a:endParaRPr>
          </a:p>
          <a:p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955966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4115" y="1685720"/>
            <a:ext cx="8219256" cy="501097"/>
          </a:xfrm>
        </p:spPr>
        <p:txBody>
          <a:bodyPr>
            <a:noAutofit/>
          </a:bodyPr>
          <a:lstStyle/>
          <a:p>
            <a:endParaRPr lang="ru-RU" sz="1300" dirty="0">
              <a:latin typeface="Times New Roman" pitchFamily="18" charset="0"/>
              <a:cs typeface="Times New Roman" pitchFamily="18" charset="0"/>
            </a:endParaRPr>
          </a:p>
          <a:p>
            <a:endParaRPr lang="ru-RU" sz="13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488053" y="261856"/>
            <a:ext cx="7620000" cy="85725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600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 sz="3200" dirty="0">
                <a:solidFill>
                  <a:schemeClr val="tx1"/>
                </a:solidFill>
              </a:rPr>
              <a:t>Рекомендации по устранению нарушений</a:t>
            </a:r>
          </a:p>
        </p:txBody>
      </p:sp>
      <p:sp>
        <p:nvSpPr>
          <p:cNvPr id="6" name="Объект 2"/>
          <p:cNvSpPr txBox="1">
            <a:spLocks/>
          </p:cNvSpPr>
          <p:nvPr/>
        </p:nvSpPr>
        <p:spPr>
          <a:xfrm>
            <a:off x="417886" y="690481"/>
            <a:ext cx="7609656" cy="432048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5840" indent="-22860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0160" indent="-22860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14300" indent="0">
              <a:buNone/>
            </a:pP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Реализовать функционал получения согласия на обработку ПД рядом с онлайн-формами сбора (например, в виде соответствующей отметки в чек-боксе, расположенном непосредственно рядом с формой сбора) и возможность ознакомиться с условиями обработки ПД.</a:t>
            </a:r>
          </a:p>
          <a:p>
            <a:pPr algn="just"/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Информировать посетителей сайта об использовании метрических программ (например, в виде всплывающего окна на главной странице сайта). Не рекомендуется использовать метрическую программу «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Google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Analytics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».</a:t>
            </a:r>
          </a:p>
          <a:p>
            <a:pPr algn="just"/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Привести документ, определяющей политику оператора в отношении обработки персональных данных, в соответствие с требованиями п.2 ч.1 ст. 18.1 Федерального закона № 152-ФЗ.</a:t>
            </a:r>
          </a:p>
          <a:p>
            <a:pPr algn="just"/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Своевременно уведомлять Роскомнадзор об изменении сведений, указанных в ч.3 ст .22 Федерального закона № 152-ФЗ.</a:t>
            </a:r>
          </a:p>
          <a:p>
            <a:pPr algn="just"/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134981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085696"/>
            <a:ext cx="7560840" cy="648072"/>
          </a:xfrm>
        </p:spPr>
        <p:txBody>
          <a:bodyPr/>
          <a:lstStyle/>
          <a:p>
            <a:pPr algn="ctr"/>
            <a:br>
              <a:rPr lang="ru-RU" dirty="0"/>
            </a:br>
            <a:br>
              <a:rPr lang="ru-RU" dirty="0"/>
            </a:br>
            <a:br>
              <a:rPr lang="ru-RU" dirty="0"/>
            </a:br>
            <a:br>
              <a:rPr lang="ru-RU" dirty="0"/>
            </a:br>
            <a:endParaRPr lang="ru-RU" dirty="0"/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611560" y="1599642"/>
            <a:ext cx="7465640" cy="1350150"/>
          </a:xfrm>
        </p:spPr>
        <p:txBody>
          <a:bodyPr/>
          <a:lstStyle/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784" y="249492"/>
            <a:ext cx="3213100" cy="12025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Заголовок 1"/>
          <p:cNvSpPr txBox="1">
            <a:spLocks/>
          </p:cNvSpPr>
          <p:nvPr/>
        </p:nvSpPr>
        <p:spPr>
          <a:xfrm>
            <a:off x="539552" y="1653648"/>
            <a:ext cx="7488832" cy="286231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600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r>
              <a:rPr lang="ru-RU" dirty="0"/>
              <a:t>СПАСИБО ЗА ВНИМАНИЕ!</a:t>
            </a:r>
            <a:br>
              <a:rPr lang="ru-RU" dirty="0"/>
            </a:br>
            <a:endParaRPr lang="ru-RU" dirty="0"/>
          </a:p>
          <a:p>
            <a:pPr algn="ctr"/>
            <a:r>
              <a:rPr lang="ru-RU" sz="1600" b="1" dirty="0"/>
              <a:t>Начальник  отдела по защите прав субъектов персональных данных</a:t>
            </a:r>
          </a:p>
          <a:p>
            <a:pPr algn="ctr"/>
            <a:r>
              <a:rPr lang="ru-RU" sz="1600" b="1" dirty="0"/>
              <a:t>Управления Роскомнадзора по Томской области</a:t>
            </a:r>
          </a:p>
          <a:p>
            <a:pPr algn="ctr"/>
            <a:r>
              <a:rPr lang="ru-RU" sz="1600" b="1" dirty="0" err="1"/>
              <a:t>Марарь</a:t>
            </a:r>
            <a:r>
              <a:rPr lang="ru-RU" sz="1600" b="1" dirty="0"/>
              <a:t> Ирина Владимировна, тел. +7(3822)609004</a:t>
            </a:r>
            <a:br>
              <a:rPr lang="ru-RU" sz="1600" b="1" dirty="0"/>
            </a:br>
            <a:br>
              <a:rPr lang="ru-RU" sz="1600" b="1" dirty="0"/>
            </a:br>
            <a:br>
              <a:rPr lang="ru-RU" dirty="0"/>
            </a:br>
            <a:br>
              <a:rPr lang="ru-RU" dirty="0"/>
            </a:b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2627784" y="249492"/>
            <a:ext cx="3024336" cy="140415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66945" y="218835"/>
            <a:ext cx="2634045" cy="11502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79242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3200" dirty="0">
                <a:solidFill>
                  <a:schemeClr val="tx1"/>
                </a:solidFill>
              </a:rPr>
              <a:t>Персональные данные (ПД)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91771" y="1368877"/>
            <a:ext cx="2749415" cy="3312368"/>
          </a:xfrm>
          <a:prstGeom prst="rect">
            <a:avLst/>
          </a:prstGeom>
          <a:solidFill>
            <a:srgbClr val="80D47A">
              <a:alpha val="80784"/>
            </a:srgbClr>
          </a:solidFill>
          <a:ln>
            <a:solidFill>
              <a:schemeClr val="accent3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ctr">
              <a:buFont typeface="Arial" panose="020B0604020202020204" pitchFamily="34" charset="0"/>
              <a:buChar char="•"/>
            </a:pPr>
            <a:endParaRPr lang="ru-RU" b="1" dirty="0">
              <a:solidFill>
                <a:schemeClr val="tx1"/>
              </a:solidFill>
              <a:latin typeface="Arial Narrow" panose="020B0606020202030204" pitchFamily="34" charset="0"/>
            </a:endParaRPr>
          </a:p>
          <a:p>
            <a:pPr marL="285750" indent="-285750" algn="ctr">
              <a:buFont typeface="Arial" panose="020B0604020202020204" pitchFamily="34" charset="0"/>
              <a:buChar char="•"/>
            </a:pPr>
            <a:endParaRPr lang="ru-RU" b="1" dirty="0">
              <a:solidFill>
                <a:schemeClr val="tx1"/>
              </a:solidFill>
              <a:latin typeface="Arial Narrow" panose="020B0606020202030204" pitchFamily="34" charset="0"/>
            </a:endParaRP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ru-RU" dirty="0">
                <a:solidFill>
                  <a:schemeClr val="tx1"/>
                </a:solidFill>
                <a:latin typeface="+mj-lt"/>
              </a:rPr>
              <a:t>Фамилия, имя, отчество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ru-RU" dirty="0">
                <a:solidFill>
                  <a:schemeClr val="tx1"/>
                </a:solidFill>
                <a:latin typeface="+mj-lt"/>
              </a:rPr>
              <a:t> Дата рождения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ru-RU" dirty="0">
                <a:solidFill>
                  <a:schemeClr val="tx1"/>
                </a:solidFill>
                <a:latin typeface="+mj-lt"/>
              </a:rPr>
              <a:t>Место рождения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ru-RU" dirty="0">
                <a:solidFill>
                  <a:schemeClr val="tx1"/>
                </a:solidFill>
                <a:latin typeface="+mj-lt"/>
              </a:rPr>
              <a:t>Место жительства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ru-RU" dirty="0">
                <a:solidFill>
                  <a:schemeClr val="tx1"/>
                </a:solidFill>
                <a:latin typeface="+mj-lt"/>
              </a:rPr>
              <a:t>Паспортные данные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ru-RU" dirty="0">
                <a:solidFill>
                  <a:schemeClr val="tx1"/>
                </a:solidFill>
                <a:latin typeface="+mj-lt"/>
              </a:rPr>
              <a:t>СНИЛС</a:t>
            </a:r>
          </a:p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2902705" y="1368877"/>
            <a:ext cx="2749415" cy="3312368"/>
          </a:xfrm>
          <a:prstGeom prst="rect">
            <a:avLst/>
          </a:prstGeom>
          <a:solidFill>
            <a:srgbClr val="F0E442">
              <a:alpha val="80392"/>
            </a:srgbClr>
          </a:solidFill>
          <a:ln>
            <a:solidFill>
              <a:srgbClr val="FFC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ctr">
              <a:buFont typeface="Arial" panose="020B0604020202020204" pitchFamily="34" charset="0"/>
              <a:buChar char="•"/>
            </a:pPr>
            <a:endParaRPr lang="ru-RU" dirty="0">
              <a:solidFill>
                <a:schemeClr val="tx1"/>
              </a:solidFill>
              <a:latin typeface="+mj-lt"/>
            </a:endParaRPr>
          </a:p>
          <a:p>
            <a:pPr marL="285750" indent="-285750" algn="ctr">
              <a:buFont typeface="Arial" panose="020B0604020202020204" pitchFamily="34" charset="0"/>
              <a:buChar char="•"/>
            </a:pPr>
            <a:endParaRPr lang="ru-RU" dirty="0">
              <a:solidFill>
                <a:schemeClr val="tx1"/>
              </a:solidFill>
              <a:latin typeface="+mj-lt"/>
            </a:endParaRP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ru-RU" dirty="0">
                <a:solidFill>
                  <a:schemeClr val="tx1"/>
                </a:solidFill>
                <a:latin typeface="+mj-lt"/>
              </a:rPr>
              <a:t>Расовая или национальная принадлежность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ru-RU" dirty="0">
                <a:solidFill>
                  <a:schemeClr val="tx1"/>
                </a:solidFill>
                <a:latin typeface="+mj-lt"/>
              </a:rPr>
              <a:t>Политические взгляды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ru-RU" dirty="0">
                <a:solidFill>
                  <a:schemeClr val="tx1"/>
                </a:solidFill>
                <a:latin typeface="+mj-lt"/>
              </a:rPr>
              <a:t>Религиозные или философские убеждения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ru-RU" dirty="0">
                <a:solidFill>
                  <a:schemeClr val="tx1"/>
                </a:solidFill>
                <a:latin typeface="+mj-lt"/>
              </a:rPr>
              <a:t>Состояние здоровья 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5713639" y="1368877"/>
            <a:ext cx="2749415" cy="3312368"/>
          </a:xfrm>
          <a:prstGeom prst="rect">
            <a:avLst/>
          </a:prstGeom>
          <a:solidFill>
            <a:srgbClr val="FF7C80"/>
          </a:solidFill>
          <a:ln>
            <a:solidFill>
              <a:srgbClr val="FF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ru-RU" dirty="0">
                <a:solidFill>
                  <a:schemeClr val="tx1"/>
                </a:solidFill>
                <a:latin typeface="+mj-lt"/>
              </a:rPr>
              <a:t>Отпечаток пальца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ru-RU" dirty="0">
                <a:solidFill>
                  <a:schemeClr val="tx1"/>
                </a:solidFill>
                <a:latin typeface="+mj-lt"/>
              </a:rPr>
              <a:t>Рисунок радужной  оболочки глаза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ru-RU" dirty="0">
                <a:solidFill>
                  <a:schemeClr val="tx1"/>
                </a:solidFill>
                <a:latin typeface="+mj-lt"/>
              </a:rPr>
              <a:t> Код ДНК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ru-RU" dirty="0">
                <a:solidFill>
                  <a:schemeClr val="tx1"/>
                </a:solidFill>
                <a:latin typeface="+mj-lt"/>
              </a:rPr>
              <a:t> Слепок голоса</a:t>
            </a:r>
          </a:p>
        </p:txBody>
      </p:sp>
      <p:sp>
        <p:nvSpPr>
          <p:cNvPr id="16" name="TextBox 15"/>
          <p:cNvSpPr txBox="1"/>
          <p:nvPr/>
        </p:nvSpPr>
        <p:spPr>
          <a:xfrm flipH="1">
            <a:off x="5835702" y="1491630"/>
            <a:ext cx="2505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latin typeface="+mj-lt"/>
              </a:rPr>
              <a:t>Биометрические ПД</a:t>
            </a:r>
          </a:p>
        </p:txBody>
      </p:sp>
      <p:sp>
        <p:nvSpPr>
          <p:cNvPr id="17" name="TextBox 16"/>
          <p:cNvSpPr txBox="1"/>
          <p:nvPr/>
        </p:nvSpPr>
        <p:spPr>
          <a:xfrm flipH="1">
            <a:off x="3210771" y="1491630"/>
            <a:ext cx="21332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latin typeface="+mj-lt"/>
              </a:rPr>
              <a:t>Специальные ПД</a:t>
            </a:r>
          </a:p>
        </p:txBody>
      </p:sp>
      <p:sp>
        <p:nvSpPr>
          <p:cNvPr id="18" name="TextBox 17"/>
          <p:cNvSpPr txBox="1"/>
          <p:nvPr/>
        </p:nvSpPr>
        <p:spPr>
          <a:xfrm flipH="1">
            <a:off x="800140" y="1491630"/>
            <a:ext cx="13803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latin typeface="+mj-lt"/>
              </a:rPr>
              <a:t>Общие ПД</a:t>
            </a:r>
          </a:p>
        </p:txBody>
      </p:sp>
    </p:spTree>
    <p:extLst>
      <p:ext uri="{BB962C8B-B14F-4D97-AF65-F5344CB8AC3E}">
        <p14:creationId xmlns:p14="http://schemas.microsoft.com/office/powerpoint/2010/main" val="20054455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3200" dirty="0">
                <a:solidFill>
                  <a:schemeClr val="tx1"/>
                </a:solidFill>
              </a:rPr>
              <a:t>Обработка персональных данных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152144"/>
            <a:ext cx="7931224" cy="987558"/>
          </a:xfrm>
        </p:spPr>
        <p:txBody>
          <a:bodyPr>
            <a:normAutofit fontScale="55000" lnSpcReduction="20000"/>
          </a:bodyPr>
          <a:lstStyle/>
          <a:p>
            <a:pPr marL="114300" indent="0" algn="just">
              <a:buNone/>
            </a:pPr>
            <a:r>
              <a:rPr lang="ru-RU" sz="3300" dirty="0"/>
              <a:t> – </a:t>
            </a:r>
            <a:r>
              <a:rPr lang="ru-RU" sz="3300" dirty="0">
                <a:latin typeface="Times New Roman"/>
              </a:rPr>
              <a:t>любое действие (операция) или совокупность действий (операций), совершаемых с использованием средств автоматизации или без использования таких средств с персональными данными, включая </a:t>
            </a:r>
          </a:p>
          <a:p>
            <a:pPr marL="114300" indent="0">
              <a:buNone/>
            </a:pP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267200" y="2076795"/>
            <a:ext cx="3970784" cy="2448272"/>
          </a:xfrm>
        </p:spPr>
        <p:txBody>
          <a:bodyPr>
            <a:normAutofit fontScale="55000" lnSpcReduction="20000"/>
          </a:bodyPr>
          <a:lstStyle/>
          <a:p>
            <a:pPr lvl="1" algn="just"/>
            <a:r>
              <a:rPr lang="ru-RU" sz="3300" i="1" dirty="0">
                <a:latin typeface="Times New Roman"/>
              </a:rPr>
              <a:t>извлечение, </a:t>
            </a:r>
          </a:p>
          <a:p>
            <a:pPr lvl="1" algn="just"/>
            <a:r>
              <a:rPr lang="ru-RU" sz="3300" i="1" dirty="0">
                <a:latin typeface="Times New Roman"/>
              </a:rPr>
              <a:t>использование, </a:t>
            </a:r>
          </a:p>
          <a:p>
            <a:pPr lvl="1" algn="just"/>
            <a:r>
              <a:rPr lang="ru-RU" sz="3300" i="1" dirty="0">
                <a:latin typeface="Times New Roman"/>
              </a:rPr>
              <a:t>передачу (распространение, предоставление, доступ), </a:t>
            </a:r>
          </a:p>
          <a:p>
            <a:pPr lvl="1" algn="just"/>
            <a:r>
              <a:rPr lang="ru-RU" sz="3300" i="1" dirty="0">
                <a:latin typeface="Times New Roman"/>
              </a:rPr>
              <a:t>обезличивание, </a:t>
            </a:r>
          </a:p>
          <a:p>
            <a:pPr lvl="1" algn="just"/>
            <a:r>
              <a:rPr lang="ru-RU" sz="3300" i="1" dirty="0">
                <a:latin typeface="Times New Roman"/>
              </a:rPr>
              <a:t>блокирование, </a:t>
            </a:r>
          </a:p>
          <a:p>
            <a:pPr lvl="1" algn="just"/>
            <a:r>
              <a:rPr lang="ru-RU" sz="3300" i="1" dirty="0">
                <a:latin typeface="Times New Roman"/>
              </a:rPr>
              <a:t>удаление, </a:t>
            </a:r>
          </a:p>
          <a:p>
            <a:pPr lvl="1" algn="just"/>
            <a:r>
              <a:rPr lang="ru-RU" sz="3300" i="1" dirty="0">
                <a:latin typeface="Times New Roman"/>
              </a:rPr>
              <a:t>уничтожение персональных данных.</a:t>
            </a:r>
          </a:p>
          <a:p>
            <a:endParaRPr lang="ru-RU" dirty="0"/>
          </a:p>
        </p:txBody>
      </p:sp>
      <p:sp>
        <p:nvSpPr>
          <p:cNvPr id="5" name="Объект 3"/>
          <p:cNvSpPr txBox="1">
            <a:spLocks/>
          </p:cNvSpPr>
          <p:nvPr/>
        </p:nvSpPr>
        <p:spPr>
          <a:xfrm>
            <a:off x="457200" y="2066138"/>
            <a:ext cx="3168352" cy="1944216"/>
          </a:xfrm>
          <a:prstGeom prst="rect">
            <a:avLst/>
          </a:prstGeom>
        </p:spPr>
        <p:txBody>
          <a:bodyPr vert="horz" lIns="91440" tIns="45720" rIns="91440" bIns="45720" rtlCol="0">
            <a:normAutofit fontScale="62500" lnSpcReduction="20000"/>
          </a:bodyPr>
          <a:lstStyle>
            <a:lvl1pPr marL="3429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5840" indent="-22860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0160" indent="-22860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 algn="just"/>
            <a:r>
              <a:rPr lang="ru-RU" sz="2900" i="1" dirty="0">
                <a:latin typeface="Times New Roman"/>
              </a:rPr>
              <a:t>сбор, </a:t>
            </a:r>
          </a:p>
          <a:p>
            <a:pPr lvl="1" algn="just"/>
            <a:r>
              <a:rPr lang="ru-RU" sz="2900" i="1" dirty="0">
                <a:latin typeface="Times New Roman"/>
              </a:rPr>
              <a:t>запись, </a:t>
            </a:r>
          </a:p>
          <a:p>
            <a:pPr lvl="1" algn="just"/>
            <a:r>
              <a:rPr lang="ru-RU" sz="2900" i="1" dirty="0">
                <a:latin typeface="Times New Roman"/>
              </a:rPr>
              <a:t>систематизацию, </a:t>
            </a:r>
          </a:p>
          <a:p>
            <a:pPr lvl="1" algn="just"/>
            <a:r>
              <a:rPr lang="ru-RU" sz="2900" i="1" dirty="0">
                <a:latin typeface="Times New Roman"/>
              </a:rPr>
              <a:t>накопление, </a:t>
            </a:r>
          </a:p>
          <a:p>
            <a:pPr lvl="1" algn="just"/>
            <a:r>
              <a:rPr lang="ru-RU" sz="2900" i="1" dirty="0">
                <a:latin typeface="Times New Roman"/>
              </a:rPr>
              <a:t>хранение, </a:t>
            </a:r>
          </a:p>
          <a:p>
            <a:pPr lvl="1" algn="just"/>
            <a:r>
              <a:rPr lang="ru-RU" sz="2900" i="1" dirty="0">
                <a:latin typeface="Times New Roman"/>
              </a:rPr>
              <a:t>уточнение (обновление, изменение),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983380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dirty="0">
                <a:solidFill>
                  <a:schemeClr val="tx1"/>
                </a:solidFill>
              </a:rPr>
              <a:t>Кто такой оператор </a:t>
            </a:r>
            <a:r>
              <a:rPr lang="ru-RU" sz="3200" dirty="0" err="1">
                <a:solidFill>
                  <a:schemeClr val="tx1"/>
                </a:solidFill>
              </a:rPr>
              <a:t>ПД</a:t>
            </a:r>
            <a:r>
              <a:rPr lang="ru-RU" sz="3200" dirty="0">
                <a:solidFill>
                  <a:schemeClr val="tx1"/>
                </a:solidFill>
              </a:rPr>
              <a:t>?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200150"/>
            <a:ext cx="7620000" cy="3801870"/>
          </a:xfrm>
        </p:spPr>
        <p:txBody>
          <a:bodyPr>
            <a:normAutofit/>
          </a:bodyPr>
          <a:lstStyle/>
          <a:p>
            <a:pPr marL="114300" indent="0" algn="just">
              <a:buNone/>
            </a:pPr>
            <a:r>
              <a:rPr lang="ru-RU" dirty="0"/>
              <a:t> </a:t>
            </a:r>
            <a:r>
              <a:rPr lang="ru-RU" b="1" i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Оператор персональных данных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государственный орган, муниципальный орган, юридическое или физическое лицо, самостоятельно или совместно с другими лицами организующие и (или) осуществляющие обработку персональных данных.</a:t>
            </a:r>
          </a:p>
          <a:p>
            <a:pPr marL="114300" indent="0" algn="just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146384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23478"/>
            <a:ext cx="7620000" cy="857250"/>
          </a:xfrm>
        </p:spPr>
        <p:txBody>
          <a:bodyPr/>
          <a:lstStyle/>
          <a:p>
            <a:r>
              <a:rPr lang="ru-RU" sz="3200" dirty="0">
                <a:solidFill>
                  <a:schemeClr val="tx1"/>
                </a:solidFill>
              </a:rPr>
              <a:t>Изменения, вступившие в силу с 1 марта 2023г. в области обработки ПД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419622"/>
            <a:ext cx="7620000" cy="3600450"/>
          </a:xfrm>
        </p:spPr>
        <p:txBody>
          <a:bodyPr>
            <a:normAutofit/>
          </a:bodyPr>
          <a:lstStyle/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Согласование НПА государственными органами и местного самоуправления</a:t>
            </a:r>
          </a:p>
          <a:p>
            <a:pPr marL="114300" indent="0" algn="just">
              <a:buNone/>
            </a:pPr>
            <a:endParaRPr lang="ru-RU" b="1" u="sng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11480" lvl="1" indent="0" algn="just">
              <a:buNone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Нормативные правовые акты, регулирующие отношения, связанные с осуществлением трансграничной передачи персональных данных, обработкой специальных категорий ПД, биометрических ПД, персональных данных несовершеннолетних, предоставлением, распространением персональных данных, полученных в результате обезличивания, подлежат обязательному согласованию с Роскомнадзором. </a:t>
            </a:r>
            <a:r>
              <a:rPr lang="ru-RU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(ч. 3.1 ст. 4 152-ФЗ) </a:t>
            </a:r>
          </a:p>
        </p:txBody>
      </p:sp>
    </p:spTree>
    <p:extLst>
      <p:ext uri="{BB962C8B-B14F-4D97-AF65-F5344CB8AC3E}">
        <p14:creationId xmlns:p14="http://schemas.microsoft.com/office/powerpoint/2010/main" val="25999311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402319"/>
            <a:ext cx="7609656" cy="593367"/>
          </a:xfrm>
        </p:spPr>
        <p:txBody>
          <a:bodyPr>
            <a:noAutofit/>
          </a:bodyPr>
          <a:lstStyle/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Согласие на обработку персональных данных</a:t>
            </a:r>
          </a:p>
          <a:p>
            <a:endParaRPr lang="ru-RU" sz="1300" dirty="0">
              <a:latin typeface="Times New Roman" pitchFamily="18" charset="0"/>
              <a:cs typeface="Times New Roman" pitchFamily="18" charset="0"/>
            </a:endParaRPr>
          </a:p>
          <a:p>
            <a:endParaRPr lang="ru-RU" sz="1300" dirty="0">
              <a:latin typeface="Times New Roman" pitchFamily="18" charset="0"/>
              <a:cs typeface="Times New Roman" pitchFamily="18" charset="0"/>
            </a:endParaRPr>
          </a:p>
          <a:p>
            <a:endParaRPr lang="ru-RU" sz="13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457200" y="195486"/>
            <a:ext cx="76200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600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 sz="3200" dirty="0">
                <a:solidFill>
                  <a:schemeClr val="tx1"/>
                </a:solidFill>
              </a:rPr>
              <a:t>Изменения, вступившие в силу с 1 марта 2023г. в области обработки ПД</a:t>
            </a:r>
          </a:p>
        </p:txBody>
      </p:sp>
      <p:sp>
        <p:nvSpPr>
          <p:cNvPr id="6" name="Объект 2"/>
          <p:cNvSpPr txBox="1">
            <a:spLocks/>
          </p:cNvSpPr>
          <p:nvPr/>
        </p:nvSpPr>
        <p:spPr>
          <a:xfrm>
            <a:off x="457200" y="1995686"/>
            <a:ext cx="7609656" cy="59336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5840" indent="-22860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0160" indent="-22860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14300" lvl="1" indent="0" algn="just">
              <a:buClr>
                <a:schemeClr val="accent1"/>
              </a:buClr>
              <a:buNone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должно быть конкретным, предметным, информированным, сознательным и однозначным. </a:t>
            </a:r>
            <a:r>
              <a:rPr lang="ru-RU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(ч. 1 ст. 9 152-ФЗ) </a:t>
            </a:r>
          </a:p>
          <a:p>
            <a:pPr marL="114300" indent="0" algn="just">
              <a:buNone/>
            </a:pPr>
            <a:endParaRPr lang="ru-RU" sz="1800" dirty="0">
              <a:latin typeface="Times New Roman" pitchFamily="18" charset="0"/>
              <a:cs typeface="Times New Roman" pitchFamily="18" charset="0"/>
            </a:endParaRPr>
          </a:p>
          <a:p>
            <a:endParaRPr lang="ru-RU" sz="1300" dirty="0">
              <a:latin typeface="Times New Roman" pitchFamily="18" charset="0"/>
              <a:cs typeface="Times New Roman" pitchFamily="18" charset="0"/>
            </a:endParaRPr>
          </a:p>
          <a:p>
            <a:endParaRPr lang="ru-RU" sz="13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Объект 2"/>
          <p:cNvSpPr txBox="1">
            <a:spLocks/>
          </p:cNvSpPr>
          <p:nvPr/>
        </p:nvSpPr>
        <p:spPr>
          <a:xfrm>
            <a:off x="467544" y="2710741"/>
            <a:ext cx="7609656" cy="59336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5840" indent="-22860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0160" indent="-22860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Согласие на распространение персональных данных</a:t>
            </a:r>
          </a:p>
          <a:p>
            <a:endParaRPr lang="ru-RU" sz="1300" dirty="0">
              <a:latin typeface="Times New Roman" pitchFamily="18" charset="0"/>
              <a:cs typeface="Times New Roman" pitchFamily="18" charset="0"/>
            </a:endParaRPr>
          </a:p>
          <a:p>
            <a:endParaRPr lang="ru-RU" sz="1300" dirty="0">
              <a:latin typeface="Times New Roman" pitchFamily="18" charset="0"/>
              <a:cs typeface="Times New Roman" pitchFamily="18" charset="0"/>
            </a:endParaRPr>
          </a:p>
          <a:p>
            <a:endParaRPr lang="ru-RU" sz="13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Объект 2"/>
          <p:cNvSpPr txBox="1">
            <a:spLocks/>
          </p:cNvSpPr>
          <p:nvPr/>
        </p:nvSpPr>
        <p:spPr>
          <a:xfrm>
            <a:off x="457200" y="3304108"/>
            <a:ext cx="7609656" cy="171770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5840" indent="-22860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0160" indent="-22860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14300" lvl="1" indent="0" algn="just">
              <a:buClr>
                <a:schemeClr val="accent1"/>
              </a:buClr>
              <a:buNone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Требования статьи 10.1 не применяются в случае обработки персональных данных в целях выполнения возложенных законодательством Российской Федерации на государственные органы, муниципальные органы, а также на подведомственные таким органам организации функций, полномочий и обязанностей.</a:t>
            </a:r>
            <a:r>
              <a:rPr lang="ru-RU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(ч. 15 ст. 10.1 152-ФЗ) </a:t>
            </a:r>
          </a:p>
          <a:p>
            <a:pPr marL="114300" indent="0" algn="just">
              <a:buNone/>
            </a:pPr>
            <a:endParaRPr lang="ru-RU" sz="1800" dirty="0">
              <a:latin typeface="Times New Roman" pitchFamily="18" charset="0"/>
              <a:cs typeface="Times New Roman" pitchFamily="18" charset="0"/>
            </a:endParaRPr>
          </a:p>
          <a:p>
            <a:endParaRPr lang="ru-RU" sz="13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48084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29816" y="1320058"/>
            <a:ext cx="8136904" cy="779323"/>
          </a:xfrm>
        </p:spPr>
        <p:txBody>
          <a:bodyPr>
            <a:noAutofit/>
          </a:bodyPr>
          <a:lstStyle/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Уведомление о намерении осуществлять трансграничную передачу ПД</a:t>
            </a:r>
            <a:endParaRPr lang="ru-RU" sz="1300" dirty="0">
              <a:latin typeface="Times New Roman" pitchFamily="18" charset="0"/>
              <a:cs typeface="Times New Roman" pitchFamily="18" charset="0"/>
            </a:endParaRPr>
          </a:p>
          <a:p>
            <a:endParaRPr lang="ru-RU" sz="1300" dirty="0">
              <a:latin typeface="Times New Roman" pitchFamily="18" charset="0"/>
              <a:cs typeface="Times New Roman" pitchFamily="18" charset="0"/>
            </a:endParaRPr>
          </a:p>
          <a:p>
            <a:endParaRPr lang="ru-RU" sz="13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457200" y="195486"/>
            <a:ext cx="76200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600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 sz="3200" dirty="0">
                <a:solidFill>
                  <a:schemeClr val="tx1"/>
                </a:solidFill>
              </a:rPr>
              <a:t>Изменения, вступившие в силу с 1 марта 2023г. в области обработки ПД</a:t>
            </a:r>
          </a:p>
        </p:txBody>
      </p:sp>
      <p:sp>
        <p:nvSpPr>
          <p:cNvPr id="6" name="Объект 2"/>
          <p:cNvSpPr txBox="1">
            <a:spLocks/>
          </p:cNvSpPr>
          <p:nvPr/>
        </p:nvSpPr>
        <p:spPr>
          <a:xfrm>
            <a:off x="467544" y="2366704"/>
            <a:ext cx="7609656" cy="138839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5840" indent="-22860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0160" indent="-22860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14300" lvl="1" indent="0" algn="just">
              <a:buClr>
                <a:schemeClr val="accent1"/>
              </a:buClr>
              <a:buNone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Оператор до начала осуществления деятельности по трансграничной передаче персональных данных обязан уведомить Роскомнадзор о своем намерении осуществлять трансграничную передачу персональных данных.  </a:t>
            </a:r>
            <a:r>
              <a:rPr lang="ru-RU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(ч. 3 ст. 12 152-ФЗ)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endParaRPr lang="ru-RU" sz="1300" dirty="0">
              <a:latin typeface="Times New Roman" pitchFamily="18" charset="0"/>
              <a:cs typeface="Times New Roman" pitchFamily="18" charset="0"/>
            </a:endParaRPr>
          </a:p>
          <a:p>
            <a:endParaRPr lang="ru-RU" sz="13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Объект 2"/>
          <p:cNvSpPr txBox="1">
            <a:spLocks/>
          </p:cNvSpPr>
          <p:nvPr/>
        </p:nvSpPr>
        <p:spPr>
          <a:xfrm>
            <a:off x="467544" y="3990636"/>
            <a:ext cx="7609656" cy="6888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5840" indent="-22860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0160" indent="-22860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14300" indent="0" algn="just">
              <a:buNone/>
            </a:pP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Порядок уведомления размещен на сайте Роскомнадзора: </a:t>
            </a:r>
            <a:r>
              <a:rPr lang="en-US" sz="1800" dirty="0">
                <a:latin typeface="Times New Roman" pitchFamily="18" charset="0"/>
                <a:cs typeface="Times New Roman" pitchFamily="18" charset="0"/>
                <a:hlinkClick r:id="rId3"/>
              </a:rPr>
              <a:t>https://pd.rkn.gov.ru/cross-border-transmission/form2/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endParaRPr lang="ru-RU" sz="1300" dirty="0">
              <a:latin typeface="Times New Roman" pitchFamily="18" charset="0"/>
              <a:cs typeface="Times New Roman" pitchFamily="18" charset="0"/>
            </a:endParaRPr>
          </a:p>
          <a:p>
            <a:endParaRPr lang="ru-RU" sz="13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0394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11741" y="1203598"/>
            <a:ext cx="8136904" cy="779323"/>
          </a:xfrm>
        </p:spPr>
        <p:txBody>
          <a:bodyPr>
            <a:noAutofit/>
          </a:bodyPr>
          <a:lstStyle/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Инциденты (утечки ПД)</a:t>
            </a:r>
            <a:endParaRPr lang="ru-RU" sz="1300" dirty="0">
              <a:latin typeface="Times New Roman" pitchFamily="18" charset="0"/>
              <a:cs typeface="Times New Roman" pitchFamily="18" charset="0"/>
            </a:endParaRPr>
          </a:p>
          <a:p>
            <a:endParaRPr lang="ru-RU" sz="1300" dirty="0">
              <a:latin typeface="Times New Roman" pitchFamily="18" charset="0"/>
              <a:cs typeface="Times New Roman" pitchFamily="18" charset="0"/>
            </a:endParaRPr>
          </a:p>
          <a:p>
            <a:endParaRPr lang="ru-RU" sz="13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457200" y="195486"/>
            <a:ext cx="76200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600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 sz="3200" dirty="0">
                <a:solidFill>
                  <a:schemeClr val="tx1"/>
                </a:solidFill>
              </a:rPr>
              <a:t>Изменения, вступившие в силу с 1 марта 2023г. в области обработки ПД</a:t>
            </a:r>
          </a:p>
        </p:txBody>
      </p:sp>
      <p:sp>
        <p:nvSpPr>
          <p:cNvPr id="6" name="Объект 2"/>
          <p:cNvSpPr txBox="1">
            <a:spLocks/>
          </p:cNvSpPr>
          <p:nvPr/>
        </p:nvSpPr>
        <p:spPr>
          <a:xfrm>
            <a:off x="411741" y="1593259"/>
            <a:ext cx="7609656" cy="302433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5840" indent="-22860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0160" indent="-22860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14300" lvl="1" indent="0" algn="just">
              <a:buClr>
                <a:schemeClr val="accent1"/>
              </a:buClr>
              <a:buNone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случае установления факта неправомерной или случайной передачи (предоставления, распространения, доступа) персональных данных, повлекшей нарушение прав субъектов персональных данных, оператор обязан с момента выявления такого инцидента оператором, уполномоченным органом по защите прав субъектов персональных данных или иным заинтересованным лицом уведомить Роскомнадзор:</a:t>
            </a:r>
          </a:p>
          <a:p>
            <a:pPr marL="114300" lvl="1" indent="0" algn="just">
              <a:buClr>
                <a:schemeClr val="accent1"/>
              </a:buClr>
              <a:buNone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 в течение 24 часов о факте Инцидента (утечки ПД).</a:t>
            </a:r>
          </a:p>
          <a:p>
            <a:pPr marL="114300" lvl="1" indent="0" algn="just">
              <a:buClr>
                <a:schemeClr val="accent1"/>
              </a:buClr>
              <a:buNone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 в течение 72 часов о результатах внутреннего расследования.</a:t>
            </a:r>
          </a:p>
          <a:p>
            <a:pPr marL="114300" lvl="1" indent="0" algn="just">
              <a:buClr>
                <a:schemeClr val="accent1"/>
              </a:buClr>
              <a:buNone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(ч. 3.1 ст. 21 152-ФЗ)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endParaRPr lang="ru-RU" sz="1300" dirty="0">
              <a:latin typeface="Times New Roman" pitchFamily="18" charset="0"/>
              <a:cs typeface="Times New Roman" pitchFamily="18" charset="0"/>
            </a:endParaRPr>
          </a:p>
          <a:p>
            <a:endParaRPr lang="ru-RU" sz="13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Объект 2"/>
          <p:cNvSpPr txBox="1">
            <a:spLocks/>
          </p:cNvSpPr>
          <p:nvPr/>
        </p:nvSpPr>
        <p:spPr>
          <a:xfrm>
            <a:off x="439361" y="4428050"/>
            <a:ext cx="7609656" cy="6888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5840" indent="-22860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0160" indent="-22860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14300" indent="0" algn="just">
              <a:buNone/>
            </a:pP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Уведомления об утечки ПД размещены на сайте Роскомнадзора: </a:t>
            </a:r>
            <a:r>
              <a:rPr lang="en-US" sz="1800" dirty="0">
                <a:latin typeface="Times New Roman" pitchFamily="18" charset="0"/>
                <a:cs typeface="Times New Roman" pitchFamily="18" charset="0"/>
                <a:hlinkClick r:id="rId3"/>
              </a:rPr>
              <a:t>https://pd.rkn.gov.ru/incidents/form/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1300" dirty="0">
              <a:latin typeface="Times New Roman" pitchFamily="18" charset="0"/>
              <a:cs typeface="Times New Roman" pitchFamily="18" charset="0"/>
            </a:endParaRPr>
          </a:p>
          <a:p>
            <a:endParaRPr lang="ru-RU" sz="13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95911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278565"/>
            <a:ext cx="8136904" cy="779323"/>
          </a:xfrm>
        </p:spPr>
        <p:txBody>
          <a:bodyPr>
            <a:noAutofit/>
          </a:bodyPr>
          <a:lstStyle/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Требования к содержанию документа, определяющего политику оператора в отношении обработки ПД</a:t>
            </a:r>
            <a:endParaRPr lang="ru-RU" sz="1300" dirty="0">
              <a:latin typeface="Times New Roman" pitchFamily="18" charset="0"/>
              <a:cs typeface="Times New Roman" pitchFamily="18" charset="0"/>
            </a:endParaRPr>
          </a:p>
          <a:p>
            <a:endParaRPr lang="ru-RU" sz="1300" dirty="0">
              <a:latin typeface="Times New Roman" pitchFamily="18" charset="0"/>
              <a:cs typeface="Times New Roman" pitchFamily="18" charset="0"/>
            </a:endParaRPr>
          </a:p>
          <a:p>
            <a:endParaRPr lang="ru-RU" sz="13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457200" y="123478"/>
            <a:ext cx="76200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600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 sz="3200" dirty="0">
                <a:solidFill>
                  <a:schemeClr val="tx1"/>
                </a:solidFill>
              </a:rPr>
              <a:t>Изменения, вступившие в силу с 1 марта 2023г. в области обработки ПД</a:t>
            </a:r>
          </a:p>
        </p:txBody>
      </p:sp>
      <p:sp>
        <p:nvSpPr>
          <p:cNvPr id="6" name="Объект 2"/>
          <p:cNvSpPr txBox="1">
            <a:spLocks/>
          </p:cNvSpPr>
          <p:nvPr/>
        </p:nvSpPr>
        <p:spPr>
          <a:xfrm>
            <a:off x="457200" y="2211710"/>
            <a:ext cx="7609656" cy="302433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5840" indent="-22860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0160" indent="-22860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14300" lvl="1" indent="0" algn="just">
              <a:buClr>
                <a:schemeClr val="accent1"/>
              </a:buClr>
              <a:buNone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 должен определять для каждой цели обработки ПД</a:t>
            </a:r>
          </a:p>
          <a:p>
            <a:pPr marL="400050" lvl="1" indent="-285750" algn="just">
              <a:buClr>
                <a:schemeClr val="accent1"/>
              </a:buClr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категории и перечень обрабатываемых персональных данных,</a:t>
            </a:r>
          </a:p>
          <a:p>
            <a:pPr marL="400050" lvl="1" indent="-285750" algn="just">
              <a:buClr>
                <a:schemeClr val="accent1"/>
              </a:buClr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категории субъектов, персональные данные которых обрабатываются,</a:t>
            </a:r>
          </a:p>
          <a:p>
            <a:pPr marL="400050" lvl="1" indent="-285750" algn="just">
              <a:buClr>
                <a:schemeClr val="accent1"/>
              </a:buClr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способы, сроки их обработки и хранения, </a:t>
            </a:r>
          </a:p>
          <a:p>
            <a:pPr marL="400050" lvl="1" indent="-285750" algn="just">
              <a:buClr>
                <a:schemeClr val="accent1"/>
              </a:buClr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порядок уничтожения персональных данных при достижении целей их обработки или при наступлении иных законных оснований.</a:t>
            </a:r>
          </a:p>
          <a:p>
            <a:pPr marL="114300" lvl="1" indent="0" algn="just">
              <a:buClr>
                <a:schemeClr val="accent1"/>
              </a:buClr>
              <a:buNone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 п.2 ч. 1 ст. 18.1 152-ФЗ)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endParaRPr lang="ru-RU" sz="1300" dirty="0">
              <a:latin typeface="Times New Roman" pitchFamily="18" charset="0"/>
              <a:cs typeface="Times New Roman" pitchFamily="18" charset="0"/>
            </a:endParaRPr>
          </a:p>
          <a:p>
            <a:endParaRPr lang="ru-RU" sz="13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260226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седство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Стандартная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оседство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7155</TotalTime>
  <Words>1372</Words>
  <Application>Microsoft Office PowerPoint</Application>
  <PresentationFormat>Экран (16:9)</PresentationFormat>
  <Paragraphs>143</Paragraphs>
  <Slides>17</Slides>
  <Notes>11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23" baseType="lpstr">
      <vt:lpstr>Arial</vt:lpstr>
      <vt:lpstr>Arial Narrow</vt:lpstr>
      <vt:lpstr>Calibri</vt:lpstr>
      <vt:lpstr>Cambria</vt:lpstr>
      <vt:lpstr>Times New Roman</vt:lpstr>
      <vt:lpstr>Соседство</vt:lpstr>
      <vt:lpstr>    Актуальные вопросы  в сфере обработки  персональных данных</vt:lpstr>
      <vt:lpstr>Персональные данные (ПД)</vt:lpstr>
      <vt:lpstr>Обработка персональных данных</vt:lpstr>
      <vt:lpstr>Кто такой оператор ПД?</vt:lpstr>
      <vt:lpstr>Изменения, вступившие в силу с 1 марта 2023г. в области обработки ПД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  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Обязанности юридических лиц, как Операторов ПД</dc:title>
  <dc:creator>Роскомнадзор. Томск. Солдатенко А.Ю.</dc:creator>
  <cp:lastModifiedBy>Артюшкина Анастасия Максимовна</cp:lastModifiedBy>
  <cp:revision>163</cp:revision>
  <cp:lastPrinted>2022-07-05T03:34:58Z</cp:lastPrinted>
  <dcterms:created xsi:type="dcterms:W3CDTF">2017-06-14T08:33:26Z</dcterms:created>
  <dcterms:modified xsi:type="dcterms:W3CDTF">2023-10-26T07:32:21Z</dcterms:modified>
</cp:coreProperties>
</file>